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-25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992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91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96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52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0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1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51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0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9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46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25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8C7FB8C-CABF-49BB-8844-D18EA72C0DB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813946-A099-41ED-AF74-1C65F1B8C7F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0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00231"/>
            <a:ext cx="107442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 деятельности некоммерческих организаций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40425"/>
            <a:ext cx="10515600" cy="2492188"/>
          </a:xfrm>
        </p:spPr>
        <p:txBody>
          <a:bodyPr>
            <a:normAutofit/>
          </a:bodyPr>
          <a:lstStyle/>
          <a:p>
            <a:pPr marL="0" lvl="0" indent="0" hangingPunc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Анализ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работы некоммерческих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</a:p>
          <a:p>
            <a:pPr marL="0" lvl="0" indent="0" hangingPunc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Оценка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инвестиционных проектов некоммерческой организации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170" y="736457"/>
            <a:ext cx="3749861" cy="2328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8643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318" y="286603"/>
            <a:ext cx="10474362" cy="116567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Оценка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инвестиционных проектов некоммерческой организации.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318" y="1845734"/>
            <a:ext cx="10474362" cy="4023360"/>
          </a:xfrm>
        </p:spPr>
        <p:txBody>
          <a:bodyPr/>
          <a:lstStyle/>
          <a:p>
            <a:pPr marL="91440" lvl="1"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 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силу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что основной целью деятельности некоммерческой организации является не извлечение прибыли, а реализация общественно-полезных функций, оценка инвестиционных проектов некоммерческой организации носит ярко выраженную специфику.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90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823" y="412375"/>
            <a:ext cx="10739717" cy="5773271"/>
          </a:xfrm>
        </p:spPr>
        <p:txBody>
          <a:bodyPr>
            <a:normAutofit fontScale="85000" lnSpcReduction="20000"/>
          </a:bodyPr>
          <a:lstStyle/>
          <a:p>
            <a:pPr indent="4500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оценки инвестиционных проектов некоммерческой организации имеет две составляющие: экономическую и социальную. Экономическая составляющая основывается на анализе финансовых выгод от реализации проекта, а социальная составляющая – на оценке социальных результатов от выполнения проекта.</a:t>
            </a:r>
          </a:p>
          <a:p>
            <a:pPr indent="4500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 результатов инвестиционных проектов некоммерческой организации базируется на тех же показателях, что и для коммерческих предприятий. Это коэффициенты простой нормы прибыли, чистой приведенной стоимости, индекс доходности, период окупаемости вложенных средств, показатель внутренней нормы прибыли.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462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609600"/>
            <a:ext cx="10789920" cy="5259494"/>
          </a:xfrm>
        </p:spPr>
        <p:txBody>
          <a:bodyPr>
            <a:normAutofit/>
          </a:bodyPr>
          <a:lstStyle/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показателям оценки социальных результатов инвестиционных проектов относятся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социальной рентабельности,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чистой приведенной социальной стоимости, индекс социальной доходности, коэффициент внутренней нормы социальной доходности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важно, чтобы социальная рентабельность проекта компенсировала финансовую нерентабельность проекта, т.е. сумма экономической и социальной рентабельности была выше нуля. Для подобной оценки целесообразно использовать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общей рентабельности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(или общей нормы доходности)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рассчитывается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92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2236" y="1828800"/>
            <a:ext cx="8265458" cy="251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475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3389" y="125506"/>
            <a:ext cx="10775576" cy="5743588"/>
          </a:xfrm>
        </p:spPr>
        <p:txBody>
          <a:bodyPr>
            <a:normAutofit fontScale="92500" lnSpcReduction="10000"/>
          </a:bodyPr>
          <a:lstStyle/>
          <a:p>
            <a:pPr indent="450000" algn="just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общей рентабельности есть сумма экономической и социальной рентабельности, т.е. чистая прибыль от реализации проекта суммируется с денежной оценкой социального эффекта от проекта и относится к затратам, связанным с его выполнением.</a:t>
            </a:r>
          </a:p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в целях финансовой стабильности некоммерческая организация должна принимать к реализации проекты с показателем общей рентабельности выше нуля. Тем не менее, возможны ситуации, когда некоммерческая организация реализует проекты с отрицательной или нулевой общей рентабельностью, т.е. когда финансовые убытки от проекта перекрывают социальные выгоды. </a:t>
            </a:r>
          </a:p>
        </p:txBody>
      </p:sp>
    </p:spTree>
    <p:extLst>
      <p:ext uri="{BB962C8B-B14F-4D97-AF65-F5344CB8AC3E}">
        <p14:creationId xmlns:p14="http://schemas.microsoft.com/office/powerpoint/2010/main" val="2599293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502024"/>
            <a:ext cx="10058400" cy="5367070"/>
          </a:xfrm>
        </p:spPr>
        <p:txBody>
          <a:bodyPr>
            <a:normAutofit/>
          </a:bodyPr>
          <a:lstStyle/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рентабельности являются достаточно наглядными показателями и удобными для анализа проектов некоммерческих организаций. Однако они не учитывают временной стоимости поступлений от проекта, что имеет большое значение, если доходы от проекта сильно растянуты во времени. В этом случае важную роль играет показатель чистой приведенной социальной стоимости NPSV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63820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5364" y="383128"/>
            <a:ext cx="8588189" cy="19476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37881" y="2413338"/>
            <a:ext cx="10650071" cy="2610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социальной ценности проекта (программы) в году t, выраженные в денежной оценке, дисконтируются к нулевому году, затем суммируются и уменьшаются на сумму первоначальных инвестиций, связанных с реализацией проекта.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71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591671"/>
            <a:ext cx="10058400" cy="5277423"/>
          </a:xfrm>
        </p:spPr>
        <p:txBody>
          <a:bodyPr/>
          <a:lstStyle/>
          <a:p>
            <a:pPr indent="-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социальной ценности проекта по годам сталкивается с теми же проблемами, что и измерение социального эффекта. В связи с этим на практике пользуются упрощенным методом. Так, в случае оказания медицинских, образовательных услуг на бесплатной или льготной основе социальная ценность измеряется полной ценой оказываемых услуг или разницей между полной и льготной ценой.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654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1671" y="448235"/>
            <a:ext cx="11080376" cy="5420859"/>
          </a:xfrm>
        </p:spPr>
        <p:txBody>
          <a:bodyPr>
            <a:normAutofit/>
          </a:bodyPr>
          <a:lstStyle/>
          <a:p>
            <a:pPr indent="-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дисконта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 точки зрения некоммерческой организации, отражает альтернативные направления вложения средств и принимается на уровне доходной ставки по краткосрочным казначейским обязательствам как наименее рисковым ценным бумагам. С точки зрения благотворителей, коэффициент дисконтирования отражает альтернативную доходность благотворительных взносов. Благотворители имеют возможность вложения средств в портфель ценных бумаг, а затем использования доходов для прямого приобретения некоммерческих услуг. Таким образом, с точки зрения благотворителей ставка дисконтирования равна доходности от вложений в акции коммерческой фирмы, предоставляющей подобные услуги.</a:t>
            </a:r>
          </a:p>
        </p:txBody>
      </p:sp>
    </p:spTree>
    <p:extLst>
      <p:ext uri="{BB962C8B-B14F-4D97-AF65-F5344CB8AC3E}">
        <p14:creationId xmlns:p14="http://schemas.microsoft.com/office/powerpoint/2010/main" val="3859668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245" y="224618"/>
            <a:ext cx="11378046" cy="5922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hangingPunct="0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/>
                <a:ea typeface="Times New Roman"/>
                <a:cs typeface="Times New Roman"/>
              </a:rPr>
              <a:t>При анализе инвестиционных проектов некоммерческой организации нельзя однозначно требовать положительных значений коэффициента чистой приведенной стоимости, так как сумма затрат, связанных с реализацией проекта, может превышать приведенную социальную стоимость проекта. В этом случае необходимо проанализировать также финансовые поступления от проекта, т.е. рассчитать показатель чистой приведенной денежной стоимости проекта.</a:t>
            </a:r>
            <a:endParaRPr lang="ru-RU" sz="32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8624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8588" y="251011"/>
            <a:ext cx="11528612" cy="753037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sz="3100" b="1" dirty="0" smtClean="0"/>
              <a:t>1.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работы некоммерческих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5091" y="1775012"/>
            <a:ext cx="10355605" cy="3532093"/>
          </a:xfrm>
        </p:spPr>
        <p:txBody>
          <a:bodyPr/>
          <a:lstStyle/>
          <a:p>
            <a:r>
              <a:rPr lang="ru-RU" dirty="0"/>
              <a:t>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7224" y="1004048"/>
            <a:ext cx="1168997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indent="457200" algn="just">
              <a:lnSpc>
                <a:spcPct val="150000"/>
              </a:lnSpc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хозяйственного механизма некоммерческих организаций культуры требует применения особых показателей для оценки эффективности их деятельности. В отличие от коммерческих предприятий анализ эффективности работы некоммерческих организаций носит двойственный характер.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448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9936" y="504797"/>
            <a:ext cx="11076709" cy="3239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hangingPunct="0">
              <a:lnSpc>
                <a:spcPct val="156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Таким образом, для общей оценки инвестиционных проектов некоммерческой организации можно использовать коэффициент общей чистой приведенной стоимости 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TNPV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Total Net Present Value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).</a:t>
            </a:r>
            <a:endParaRPr lang="ru-RU" sz="2800" dirty="0">
              <a:ea typeface="Times New Roman"/>
              <a:cs typeface="Times New Roman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2800" dirty="0">
              <a:ea typeface="Times New Roman"/>
              <a:cs typeface="Times New Roman"/>
            </a:endParaRPr>
          </a:p>
          <a:p>
            <a:pPr>
              <a:lnSpc>
                <a:spcPts val="1085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2800" dirty="0">
              <a:ea typeface="Times New Roman"/>
              <a:cs typeface="Times New Roman"/>
            </a:endParaRPr>
          </a:p>
          <a:p>
            <a:r>
              <a:rPr lang="en-US" sz="2800" i="1" dirty="0" smtClean="0">
                <a:latin typeface="Times New Roman"/>
                <a:ea typeface="Times New Roman"/>
              </a:rPr>
              <a:t>                                             </a:t>
            </a:r>
          </a:p>
          <a:p>
            <a:r>
              <a:rPr lang="en-US" sz="2800" i="1" dirty="0">
                <a:latin typeface="Times New Roman"/>
                <a:ea typeface="Times New Roman"/>
              </a:rPr>
              <a:t> </a:t>
            </a:r>
            <a:r>
              <a:rPr lang="en-US" sz="2800" i="1" dirty="0" smtClean="0">
                <a:latin typeface="Times New Roman"/>
                <a:ea typeface="Times New Roman"/>
              </a:rPr>
              <a:t>                                           TNPV </a:t>
            </a:r>
            <a:r>
              <a:rPr lang="en-US" sz="2800" dirty="0">
                <a:latin typeface="Arial"/>
                <a:ea typeface="Times New Roman"/>
              </a:rPr>
              <a:t>=</a:t>
            </a:r>
            <a:r>
              <a:rPr lang="en-US" sz="2800" i="1" dirty="0">
                <a:latin typeface="Times New Roman"/>
                <a:ea typeface="Times New Roman"/>
              </a:rPr>
              <a:t> NPV </a:t>
            </a:r>
            <a:r>
              <a:rPr lang="en-US" sz="2800" dirty="0">
                <a:latin typeface="Arial"/>
                <a:ea typeface="Times New Roman"/>
              </a:rPr>
              <a:t>+</a:t>
            </a:r>
            <a:r>
              <a:rPr lang="en-US" sz="2800" i="1" dirty="0">
                <a:latin typeface="Times New Roman"/>
                <a:ea typeface="Times New Roman"/>
              </a:rPr>
              <a:t> NPSV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1891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965" y="466165"/>
            <a:ext cx="10492291" cy="5546364"/>
          </a:xfrm>
        </p:spPr>
        <p:txBody>
          <a:bodyPr/>
          <a:lstStyle/>
          <a:p>
            <a:pPr indent="91440" algn="just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экономической оценки, большое значение придается анализу социальных результатов, которые отражают степень достижения основных целей деятельности некоммерческой организации.</a:t>
            </a:r>
          </a:p>
          <a:p>
            <a:pPr indent="9144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indent="91440" algn="just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показателям социальной эффективности можно отнести социальный индекс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Вайсброда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коэффициент социальной рентабельности.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504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448235"/>
            <a:ext cx="10058400" cy="5420859"/>
          </a:xfrm>
        </p:spPr>
        <p:txBody>
          <a:bodyPr/>
          <a:lstStyle/>
          <a:p>
            <a:pPr indent="9144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индекс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(дословно индекс общественности)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publicness</a:t>
            </a:r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был введен американским ученым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Вайсбродом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определения уровня производства социальных эффектов в некоммерческих организациях. Согласно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Вайсброду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индекс отражает «взаимосвязь между видами финансовых поступлений предприятия и характером предоставляемых им услуг или производимой продукции».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3442" y="5091854"/>
            <a:ext cx="7846075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0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753" y="555812"/>
            <a:ext cx="10330927" cy="5313282"/>
          </a:xfrm>
        </p:spPr>
        <p:txBody>
          <a:bodyPr>
            <a:normAutofit/>
          </a:bodyPr>
          <a:lstStyle/>
          <a:p>
            <a:pPr indent="9144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Иными словами, социальный индекс рассчитывается как отношение финансовых поступлений от создания общественных благ к доходам от выпуска частных благ. Доходы от создания общественных благ в некоммерческие организации выступают в форме благотворительных вкладов, грантов, государственных дотаций и т.п.</a:t>
            </a:r>
          </a:p>
        </p:txBody>
      </p:sp>
    </p:spTree>
    <p:extLst>
      <p:ext uri="{BB962C8B-B14F-4D97-AF65-F5344CB8AC3E}">
        <p14:creationId xmlns:p14="http://schemas.microsoft.com/office/powerpoint/2010/main" val="3376605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871" y="412377"/>
            <a:ext cx="11672047" cy="5456718"/>
          </a:xfrm>
        </p:spPr>
        <p:txBody>
          <a:bodyPr>
            <a:normAutofit/>
          </a:bodyPr>
          <a:lstStyle/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Членские и спонсорские взносы являются своеобразной формой реализации товаров, услуг, работ в некоммерческие организации. В ответ на спонсорский вклад организация культуры предлагает рекламу,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-мероприятия и др., тогда как в обмен на членские взносы – набор своих товаров и услуг.</a:t>
            </a:r>
          </a:p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единиц измерения индекса выступают его абсолютные значения. Социальный индекс принимает значения от 0 до бесконечности. Индекс равен нулю в коммерческих организациях культуры, которые полностью существуют за счет выпуска частных благ, т.е. взносов своих членов или средств от реализации потребительских товаров и услуг.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131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394447"/>
            <a:ext cx="10058400" cy="5474647"/>
          </a:xfrm>
        </p:spPr>
        <p:txBody>
          <a:bodyPr/>
          <a:lstStyle/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показателем социальной эффективности является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рентабельности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рассчитывается по аналогии 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показателем экономической рентабельности как отношение денежной оценки социального эффекта к затратам на производство данного социального эффекта.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77" y="4475351"/>
            <a:ext cx="7888942" cy="154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40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094" y="591671"/>
            <a:ext cx="10671586" cy="5277423"/>
          </a:xfrm>
        </p:spPr>
        <p:txBody>
          <a:bodyPr>
            <a:normAutofit fontScale="85000" lnSpcReduction="10000"/>
          </a:bodyPr>
          <a:lstStyle/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в отличие от показателя экономической рентабельности, коэффициент социальной рентабельности не всегда поддается исчислению. Измерение денежной оценки социального эффекта и затрат, связанных с его производством, в большинстве случаев является крайне сложной задачей. Проявление социального эффекта от потребления культурных, образовательных и других некоммерческих услуг растянуто во времени и находит свое отражение в различных отраслях экономики. </a:t>
            </a:r>
          </a:p>
        </p:txBody>
      </p:sp>
    </p:spTree>
    <p:extLst>
      <p:ext uri="{BB962C8B-B14F-4D97-AF65-F5344CB8AC3E}">
        <p14:creationId xmlns:p14="http://schemas.microsoft.com/office/powerpoint/2010/main" val="1860333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842682"/>
            <a:ext cx="10058400" cy="5026412"/>
          </a:xfrm>
        </p:spPr>
        <p:txBody>
          <a:bodyPr/>
          <a:lstStyle/>
          <a:p>
            <a:pPr indent="4500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показатель социальной рентабельности находит свое применение при оценке проектов, имеющих социальную значимость. Так, благотворительные фонды при проведении экспертизы отбираемых проектов часто используют данный показатель.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686774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</TotalTime>
  <Words>964</Words>
  <Application>Microsoft Office PowerPoint</Application>
  <PresentationFormat>Произвольный</PresentationFormat>
  <Paragraphs>35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Ретро</vt:lpstr>
      <vt:lpstr>  Тема 8. Оценка деятельности некоммерческих организаций   </vt:lpstr>
      <vt:lpstr> 1. Анализ эффективности работы некоммерческих организаций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Оценка инвестиционных проектов некоммерческой организации.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Марина</cp:lastModifiedBy>
  <cp:revision>19</cp:revision>
  <dcterms:created xsi:type="dcterms:W3CDTF">2017-10-17T07:37:05Z</dcterms:created>
  <dcterms:modified xsi:type="dcterms:W3CDTF">2020-12-16T13:53:29Z</dcterms:modified>
</cp:coreProperties>
</file>